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9" r:id="rId2"/>
    <p:sldId id="279" r:id="rId3"/>
    <p:sldId id="258" r:id="rId4"/>
    <p:sldId id="262" r:id="rId5"/>
    <p:sldId id="261" r:id="rId6"/>
    <p:sldId id="272" r:id="rId7"/>
    <p:sldId id="273" r:id="rId8"/>
    <p:sldId id="296" r:id="rId9"/>
    <p:sldId id="263" r:id="rId10"/>
    <p:sldId id="266" r:id="rId11"/>
    <p:sldId id="274" r:id="rId12"/>
    <p:sldId id="275" r:id="rId13"/>
    <p:sldId id="276" r:id="rId14"/>
    <p:sldId id="277" r:id="rId15"/>
    <p:sldId id="278" r:id="rId16"/>
    <p:sldId id="264" r:id="rId17"/>
    <p:sldId id="267" r:id="rId18"/>
    <p:sldId id="285" r:id="rId19"/>
    <p:sldId id="286" r:id="rId20"/>
    <p:sldId id="287" r:id="rId21"/>
    <p:sldId id="288" r:id="rId22"/>
    <p:sldId id="289" r:id="rId23"/>
    <p:sldId id="291" r:id="rId24"/>
    <p:sldId id="293" r:id="rId25"/>
    <p:sldId id="294" r:id="rId26"/>
    <p:sldId id="295" r:id="rId27"/>
    <p:sldId id="270" r:id="rId28"/>
    <p:sldId id="265" r:id="rId29"/>
    <p:sldId id="269" r:id="rId30"/>
    <p:sldId id="283" r:id="rId31"/>
    <p:sldId id="284" r:id="rId32"/>
    <p:sldId id="281" r:id="rId33"/>
    <p:sldId id="26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2" autoAdjust="0"/>
    <p:restoredTop sz="94651" autoAdjust="0"/>
  </p:normalViewPr>
  <p:slideViewPr>
    <p:cSldViewPr snapToGrid="0">
      <p:cViewPr varScale="1">
        <p:scale>
          <a:sx n="111" d="100"/>
          <a:sy n="111" d="100"/>
        </p:scale>
        <p:origin x="5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3B334-C002-4B87-A4F9-228A53DD70D8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58BAB-8819-455D-8E2E-6AFAFE36A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0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58BAB-8819-455D-8E2E-6AFAFE36AE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9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58BAB-8819-455D-8E2E-6AFAFE36AE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5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58BAB-8819-455D-8E2E-6AFAFE36AE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84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58BAB-8819-455D-8E2E-6AFAFE36AE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3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3266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82-3AA7-4519-AF32-ED33ED16A5F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C22E-325F-412F-848A-3AFBF04ABD74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48987" y="205994"/>
            <a:ext cx="3978323" cy="4902683"/>
            <a:chOff x="148987" y="205994"/>
            <a:chExt cx="3978323" cy="490268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Hexagon 6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exagon 7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xagon 8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xagon 11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xagon 12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xagon 13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xagon 14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0158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82-3AA7-4519-AF32-ED33ED16A5F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C22E-325F-412F-848A-3AFBF04ABD7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 rot="10800000">
            <a:off x="10377985" y="4742283"/>
            <a:ext cx="1606032" cy="1979192"/>
            <a:chOff x="148987" y="205994"/>
            <a:chExt cx="3978323" cy="490268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6" name="Hexagon 15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xagon 19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xagon 20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xagon 21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4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82-3AA7-4519-AF32-ED33ED16A5F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C22E-325F-412F-848A-3AFBF04ABD74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 rot="10800000">
            <a:off x="10377985" y="4742283"/>
            <a:ext cx="1606032" cy="1979192"/>
            <a:chOff x="148987" y="205994"/>
            <a:chExt cx="3978323" cy="490268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9" name="Hexagon 18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xagon 19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xagon 20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xagon 21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24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xagon 25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xagon 26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068529"/>
            <a:ext cx="3796146" cy="6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82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82-3AA7-4519-AF32-ED33ED16A5F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C22E-325F-412F-848A-3AFBF04ABD74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 rot="10800000">
            <a:off x="10377985" y="4742283"/>
            <a:ext cx="1606032" cy="1979192"/>
            <a:chOff x="148987" y="205994"/>
            <a:chExt cx="3978323" cy="490268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9" name="Hexagon 18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xagon 19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xagon 20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xagon 21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24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xagon 25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xagon 26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068529"/>
            <a:ext cx="3796146" cy="6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93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82-3AA7-4519-AF32-ED33ED16A5F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C22E-325F-412F-848A-3AFBF04ABD74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 rot="10800000">
            <a:off x="10377985" y="4742283"/>
            <a:ext cx="1606032" cy="1979192"/>
            <a:chOff x="148987" y="205994"/>
            <a:chExt cx="3978323" cy="490268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" name="Hexagon 17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xagon 19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xagon 20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xagon 21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24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xagon 25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18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82-3AA7-4519-AF32-ED33ED16A5F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C22E-325F-412F-848A-3AFBF04ABD74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 rot="10800000">
            <a:off x="10377985" y="4742283"/>
            <a:ext cx="1606032" cy="1979192"/>
            <a:chOff x="148987" y="205994"/>
            <a:chExt cx="3978323" cy="490268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" name="Hexagon 17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xagon 19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xagon 20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xagon 21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24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xagon 25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206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3266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82-3AA7-4519-AF32-ED33ED16A5F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C22E-325F-412F-848A-3AFBF04ABD74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48987" y="205994"/>
            <a:ext cx="3978323" cy="4902683"/>
            <a:chOff x="148987" y="205994"/>
            <a:chExt cx="3978323" cy="4902683"/>
          </a:xfrm>
          <a:effectLst/>
        </p:grpSpPr>
        <p:sp>
          <p:nvSpPr>
            <p:cNvPr id="7" name="Hexagon 6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exagon 7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xagon 8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xagon 11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xagon 12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xagon 13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xagon 14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30" y="4409932"/>
            <a:ext cx="2690486" cy="212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41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5875"/>
            <a:ext cx="10515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82-3AA7-4519-AF32-ED33ED16A5F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C22E-325F-412F-848A-3AFBF04ABD74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 rot="10800000">
            <a:off x="10377985" y="4742283"/>
            <a:ext cx="1606032" cy="1979192"/>
            <a:chOff x="148987" y="205994"/>
            <a:chExt cx="3978323" cy="4902683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8" name="Hexagon 17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xagon 19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xagon 20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xagon 21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24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xagon 25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068529"/>
            <a:ext cx="3796146" cy="6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2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5875"/>
            <a:ext cx="10515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82-3AA7-4519-AF32-ED33ED16A5F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C22E-325F-412F-848A-3AFBF04ABD74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 rot="10800000">
            <a:off x="10377985" y="4742283"/>
            <a:ext cx="1606032" cy="1979192"/>
            <a:chOff x="148987" y="205994"/>
            <a:chExt cx="3978323" cy="4902683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8" name="Hexagon 17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xagon 19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xagon 20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xagon 21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24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xagon 25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/>
          <p:cNvCxnSpPr/>
          <p:nvPr userDrawn="1"/>
        </p:nvCxnSpPr>
        <p:spPr>
          <a:xfrm>
            <a:off x="0" y="1747819"/>
            <a:ext cx="12192000" cy="0"/>
          </a:xfrm>
          <a:prstGeom prst="line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068529"/>
            <a:ext cx="3796146" cy="6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0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5875"/>
            <a:ext cx="10515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82-3AA7-4519-AF32-ED33ED16A5F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C22E-325F-412F-848A-3AFBF04ABD74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 rot="10800000">
            <a:off x="10377985" y="4742283"/>
            <a:ext cx="1606032" cy="1979192"/>
            <a:chOff x="148987" y="205994"/>
            <a:chExt cx="3978323" cy="490268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" name="Hexagon 17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xagon 19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xagon 20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xagon 21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24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xagon 25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/>
          <p:cNvCxnSpPr/>
          <p:nvPr userDrawn="1"/>
        </p:nvCxnSpPr>
        <p:spPr>
          <a:xfrm>
            <a:off x="0" y="1747819"/>
            <a:ext cx="12192000" cy="0"/>
          </a:xfrm>
          <a:prstGeom prst="line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068529"/>
            <a:ext cx="3796146" cy="6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0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82-3AA7-4519-AF32-ED33ED16A5F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C22E-325F-412F-848A-3AFBF04ABD74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 rot="10800000">
            <a:off x="10377985" y="4742283"/>
            <a:ext cx="1606032" cy="1979192"/>
            <a:chOff x="148987" y="205994"/>
            <a:chExt cx="3978323" cy="4902683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8" name="Hexagon 17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xagon 19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xagon 20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xagon 21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24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xagon 25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068529"/>
            <a:ext cx="3796146" cy="6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8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82-3AA7-4519-AF32-ED33ED16A5F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C22E-325F-412F-848A-3AFBF04ABD74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 rot="10800000">
            <a:off x="10377985" y="4742283"/>
            <a:ext cx="1606032" cy="1979192"/>
            <a:chOff x="148987" y="205994"/>
            <a:chExt cx="3978323" cy="490268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9" name="Hexagon 18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xagon 19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xagon 20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xagon 21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24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xagon 25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xagon 26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10800000" flipH="1">
            <a:off x="147402" y="4742283"/>
            <a:ext cx="1606032" cy="1979192"/>
            <a:chOff x="148987" y="205994"/>
            <a:chExt cx="3978323" cy="490268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Hexagon 28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xagon 29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xagon 30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xagon 31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xagon 32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xagon 33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xagon 34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xagon 35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xagon 36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068529"/>
            <a:ext cx="3796146" cy="6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7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82-3AA7-4519-AF32-ED33ED16A5F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C22E-325F-412F-848A-3AFBF04ABD7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 rot="10800000">
            <a:off x="10377985" y="4742283"/>
            <a:ext cx="1606032" cy="1979192"/>
            <a:chOff x="148987" y="205994"/>
            <a:chExt cx="3978323" cy="490268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1" name="Hexagon 20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xagon 21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24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xagon 25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xagon 26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xagon 27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xagon 28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 userDrawn="1"/>
        </p:nvGrpSpPr>
        <p:grpSpPr>
          <a:xfrm rot="10800000" flipH="1">
            <a:off x="147402" y="4742283"/>
            <a:ext cx="1606032" cy="1979192"/>
            <a:chOff x="148987" y="205994"/>
            <a:chExt cx="3978323" cy="490268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1" name="Hexagon 30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xagon 31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xagon 32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xagon 33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xagon 34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xagon 35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xagon 36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xagon 37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xagon 38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068529"/>
            <a:ext cx="3796146" cy="6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7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82-3AA7-4519-AF32-ED33ED16A5F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C22E-325F-412F-848A-3AFBF04ABD74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 rot="10800000">
            <a:off x="10377985" y="4742283"/>
            <a:ext cx="1606032" cy="1979192"/>
            <a:chOff x="148987" y="205994"/>
            <a:chExt cx="3978323" cy="490268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Hexagon 16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xagon 19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xagon 20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xagon 21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24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068529"/>
            <a:ext cx="3796146" cy="65294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514764" y="1764145"/>
            <a:ext cx="9144000" cy="4139837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1514764" y="1764146"/>
            <a:ext cx="9144000" cy="412190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4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99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90382-3AA7-4519-AF32-ED33ED16A5F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7C22E-325F-412F-848A-3AFBF04A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1500" dirty="0" smtClean="0"/>
              <a:t>AURA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22,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3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6156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Complete </a:t>
            </a:r>
            <a:r>
              <a:rPr lang="en-US" dirty="0"/>
              <a:t>the Research and Related (R&amp;R) Other Project Information </a:t>
            </a:r>
            <a:r>
              <a:rPr lang="en-US" dirty="0" smtClean="0"/>
              <a:t>Form </a:t>
            </a:r>
            <a:r>
              <a:rPr lang="en-US" dirty="0"/>
              <a:t>to </a:t>
            </a:r>
            <a:r>
              <a:rPr lang="en-US" dirty="0" smtClean="0"/>
              <a:t>indicate:</a:t>
            </a:r>
          </a:p>
          <a:p>
            <a:pPr lvl="1"/>
            <a:r>
              <a:rPr lang="en-US" dirty="0" smtClean="0"/>
              <a:t>Whether </a:t>
            </a:r>
            <a:r>
              <a:rPr lang="en-US" dirty="0"/>
              <a:t>your project involves Human Subjects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your project is exempt from Federal Regulations 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Responses are auto-populated onto the PHS Human Subjects and Clinical Trials Information Form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332" y="4201825"/>
            <a:ext cx="4479304" cy="16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Human Subjects and Clinical Trial Information Form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Form is composed of 5 sections: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Basic Information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Study Population Characteristics</a:t>
            </a:r>
          </a:p>
          <a:p>
            <a:pPr marL="514350" indent="-514350">
              <a:buAutoNum type="arabicPeriod"/>
            </a:pPr>
            <a:r>
              <a:rPr lang="en-US" dirty="0" smtClean="0"/>
              <a:t>Protection &amp; Monitoring Plans</a:t>
            </a:r>
          </a:p>
          <a:p>
            <a:pPr marL="514350" indent="-514350">
              <a:buAutoNum type="arabicPeriod"/>
            </a:pPr>
            <a:r>
              <a:rPr lang="en-US" dirty="0" smtClean="0"/>
              <a:t>Protocol Synopsis</a:t>
            </a:r>
          </a:p>
          <a:p>
            <a:pPr marL="514350" indent="-514350">
              <a:buAutoNum type="arabicPeriod"/>
            </a:pPr>
            <a:r>
              <a:rPr lang="en-US" dirty="0" smtClean="0"/>
              <a:t>Other Attachments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060" y="1345264"/>
            <a:ext cx="4769095" cy="452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Human Subjects and Clinical Trial Information Form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Form is composed of 5 sections:</a:t>
            </a:r>
          </a:p>
          <a:p>
            <a:pPr marL="514350" indent="-514350">
              <a:buAutoNum type="arabicPeriod"/>
            </a:pPr>
            <a:r>
              <a:rPr lang="en-US" dirty="0" smtClean="0"/>
              <a:t>Basic Information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Study Population Characteristics</a:t>
            </a:r>
          </a:p>
          <a:p>
            <a:pPr marL="514350" indent="-514350">
              <a:buAutoNum type="arabicPeriod"/>
            </a:pPr>
            <a:r>
              <a:rPr lang="en-US" dirty="0" smtClean="0"/>
              <a:t>Protection &amp; Monitoring Plans</a:t>
            </a:r>
          </a:p>
          <a:p>
            <a:pPr marL="514350" indent="-514350">
              <a:buAutoNum type="arabicPeriod"/>
            </a:pPr>
            <a:r>
              <a:rPr lang="en-US" dirty="0" smtClean="0"/>
              <a:t>Protocol Synopsis</a:t>
            </a:r>
          </a:p>
          <a:p>
            <a:pPr marL="514350" indent="-514350">
              <a:buAutoNum type="arabicPeriod"/>
            </a:pPr>
            <a:r>
              <a:rPr lang="en-US" dirty="0" smtClean="0"/>
              <a:t>Other Attachments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122" y="1919785"/>
            <a:ext cx="4775445" cy="25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Human Subjects and Clinical Trial Information Form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Form is composed of 5 sections:</a:t>
            </a:r>
          </a:p>
          <a:p>
            <a:pPr marL="514350" indent="-514350">
              <a:buAutoNum type="arabicPeriod"/>
            </a:pPr>
            <a:r>
              <a:rPr lang="en-US" dirty="0" smtClean="0"/>
              <a:t>Basic Information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Study Population Characteristics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Protection &amp; Monitoring Plans</a:t>
            </a:r>
          </a:p>
          <a:p>
            <a:pPr marL="514350" indent="-514350">
              <a:buAutoNum type="arabicPeriod"/>
            </a:pPr>
            <a:r>
              <a:rPr lang="en-US" dirty="0" smtClean="0"/>
              <a:t>Protocol Synopsis</a:t>
            </a:r>
          </a:p>
          <a:p>
            <a:pPr marL="514350" indent="-514350">
              <a:buAutoNum type="arabicPeriod"/>
            </a:pPr>
            <a:r>
              <a:rPr lang="en-US" dirty="0" smtClean="0"/>
              <a:t>Other Attachments                           *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208" y="2126420"/>
            <a:ext cx="5662696" cy="2416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0968" y="4542503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*required for clinical trials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Human Subjects and Clinical Trial Information Form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Form is composed of 5 sections:</a:t>
            </a:r>
          </a:p>
          <a:p>
            <a:pPr marL="514350" indent="-514350">
              <a:buAutoNum type="arabicPeriod"/>
            </a:pPr>
            <a:r>
              <a:rPr lang="en-US" dirty="0" smtClean="0"/>
              <a:t>Basic Information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Study Population Characteristics</a:t>
            </a:r>
          </a:p>
          <a:p>
            <a:pPr marL="514350" indent="-514350">
              <a:buAutoNum type="arabicPeriod"/>
            </a:pPr>
            <a:r>
              <a:rPr lang="en-US" dirty="0" smtClean="0"/>
              <a:t>Protection &amp; Monitoring Plans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Protocol Synopsis (CT only)</a:t>
            </a:r>
          </a:p>
          <a:p>
            <a:pPr marL="514350" indent="-514350">
              <a:buAutoNum type="arabicPeriod"/>
            </a:pPr>
            <a:r>
              <a:rPr lang="en-US" dirty="0" smtClean="0"/>
              <a:t>Other Attachments 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219" y="1964007"/>
            <a:ext cx="4730993" cy="346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8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Human Subjects and Clinical Trial Information Form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Form is composed of 5 sections:</a:t>
            </a:r>
          </a:p>
          <a:p>
            <a:pPr marL="514350" indent="-514350">
              <a:buAutoNum type="arabicPeriod"/>
            </a:pPr>
            <a:r>
              <a:rPr lang="en-US" dirty="0" smtClean="0"/>
              <a:t>Basic Information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Study Population Characteristics</a:t>
            </a:r>
          </a:p>
          <a:p>
            <a:pPr marL="514350" indent="-514350">
              <a:buAutoNum type="arabicPeriod"/>
            </a:pPr>
            <a:r>
              <a:rPr lang="en-US" dirty="0" smtClean="0"/>
              <a:t>Protection &amp; Monitoring Plans</a:t>
            </a:r>
          </a:p>
          <a:p>
            <a:pPr marL="514350" indent="-514350">
              <a:buAutoNum type="arabicPeriod"/>
            </a:pPr>
            <a:r>
              <a:rPr lang="en-US" dirty="0" smtClean="0"/>
              <a:t>Protocol Synopsis 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Other Attachments          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469" y="2279223"/>
            <a:ext cx="5647814" cy="1034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6469" y="3313472"/>
            <a:ext cx="455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*only if required by FOA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Trial Accounting Changes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Kathy Kreidler, Assoc. VP, Sponsored Projects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Costs – Current State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838200" y="1805875"/>
            <a:ext cx="10515600" cy="447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Indirect costs of 30% are assessed as study </a:t>
            </a:r>
            <a:r>
              <a:rPr lang="en-US" sz="2800" b="1" u="sng" dirty="0" smtClean="0"/>
              <a:t>expenses</a:t>
            </a:r>
            <a:r>
              <a:rPr lang="en-US" sz="2800" dirty="0" smtClean="0"/>
              <a:t> post: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/>
              <a:t>Revenue Received				$100,000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Salary Expensed:				$ 20,000</a:t>
            </a:r>
          </a:p>
          <a:p>
            <a:pPr marL="0" indent="0">
              <a:buNone/>
            </a:pPr>
            <a:r>
              <a:rPr lang="en-US" sz="2400" dirty="0" smtClean="0"/>
              <a:t>	Indirect cost Assessed:			$   6,000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400" dirty="0" smtClean="0"/>
              <a:t>	Indirect Funds distributed:			52.5% School      $ 3,150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			47.5% Central     $ 2,850</a:t>
            </a:r>
            <a:endParaRPr lang="en-US" sz="2400" dirty="0"/>
          </a:p>
          <a:p>
            <a:pPr marL="0" indent="0">
              <a:buNone/>
            </a:pPr>
            <a:endParaRPr lang="en-US" sz="1100" b="1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3333FF"/>
                </a:solidFill>
              </a:rPr>
              <a:t>                                   No IDC on remaining $80,000 until spent.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0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Costs – Current State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7317" y="1923586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As of 6/30/18: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	</a:t>
            </a:r>
            <a:r>
              <a:rPr lang="en-US" sz="3200" dirty="0" smtClean="0">
                <a:solidFill>
                  <a:srgbClr val="FFFFFF"/>
                </a:solidFill>
              </a:rPr>
              <a:t>435 open clinical trial accounts</a:t>
            </a:r>
            <a:r>
              <a:rPr lang="en-US" dirty="0" smtClean="0">
                <a:solidFill>
                  <a:srgbClr val="FFFFFF"/>
                </a:solidFill>
              </a:rPr>
              <a:t>		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rgbClr val="FFFFFF"/>
                </a:solidFill>
              </a:rPr>
              <a:t>	</a:t>
            </a:r>
            <a:r>
              <a:rPr lang="en-US" sz="3200" dirty="0" smtClean="0">
                <a:solidFill>
                  <a:srgbClr val="FFFFFF"/>
                </a:solidFill>
              </a:rPr>
              <a:t>$9.7 million fund balance</a:t>
            </a:r>
          </a:p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FFFFFF"/>
                </a:solidFill>
              </a:rPr>
              <a:t>	</a:t>
            </a:r>
            <a:r>
              <a:rPr lang="en-US" sz="3200" dirty="0" smtClean="0">
                <a:solidFill>
                  <a:srgbClr val="FFFFFF"/>
                </a:solidFill>
              </a:rPr>
              <a:t>$2.2 million undistributed indirect 	funds going back to 2002</a:t>
            </a:r>
            <a:endParaRPr lang="en-US" sz="32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Costs – Future State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3444" y="1888273"/>
            <a:ext cx="1042639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Indirect costs of 30% are assessed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 revenue received: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Revenue Received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	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$100,000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Salary Expensed:				</a:t>
            </a:r>
            <a:r>
              <a:rPr kumimoji="0" lang="en-US" sz="2400" b="0" i="0" u="none" strike="sng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$ 20,000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Indirect Cost Assessed		</a:t>
            </a:r>
            <a:r>
              <a:rPr kumimoji="0" lang="en-US" sz="2400" b="0" i="0" u="none" strike="sng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$   6,000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$23,077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lvl="0" defTabSz="457200"/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Indirect Funds Distributed:	52.5% School      </a:t>
            </a:r>
            <a:r>
              <a:rPr kumimoji="0" lang="en-US" sz="2400" b="0" i="0" u="none" strike="sng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$ 3,150</a:t>
            </a:r>
            <a:r>
              <a:rPr kumimoji="0" lang="en-US" sz="2400" b="0" i="0" u="non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      </a:t>
            </a:r>
            <a:r>
              <a:rPr lang="en-US" sz="2400" kern="0" dirty="0" smtClean="0">
                <a:solidFill>
                  <a:srgbClr val="3333FF"/>
                </a:solidFill>
              </a:rPr>
              <a:t>$ </a:t>
            </a:r>
            <a:r>
              <a:rPr lang="en-US" sz="2400" kern="0" dirty="0">
                <a:solidFill>
                  <a:srgbClr val="3333FF"/>
                </a:solidFill>
              </a:rPr>
              <a:t>12,115</a:t>
            </a:r>
            <a:endParaRPr kumimoji="0" lang="en-US" sz="2400" b="0" i="0" u="none" strike="sng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defTabSz="457200"/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					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47.5% Central     </a:t>
            </a:r>
            <a:r>
              <a:rPr kumimoji="0" lang="en-US" sz="2400" b="0" i="0" u="none" strike="sng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$ 2,850</a:t>
            </a:r>
            <a:r>
              <a:rPr kumimoji="0" lang="en-US" sz="2400" b="0" i="0" u="non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      </a:t>
            </a:r>
            <a:r>
              <a:rPr lang="en-US" sz="2400" kern="0" dirty="0" smtClean="0">
                <a:solidFill>
                  <a:srgbClr val="3333FF"/>
                </a:solidFill>
              </a:rPr>
              <a:t>$ </a:t>
            </a:r>
            <a:r>
              <a:rPr lang="en-US" sz="2400" kern="0" dirty="0">
                <a:solidFill>
                  <a:srgbClr val="3333FF"/>
                </a:solidFill>
              </a:rPr>
              <a:t>10,962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sng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							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							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6347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56" y="656704"/>
            <a:ext cx="8533317" cy="484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Costs – Future State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989291"/>
            <a:ext cx="1034418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Departments do not have to wait years to receive indirect costs.</a:t>
            </a:r>
          </a:p>
          <a:p>
            <a:endParaRPr lang="en-US" sz="8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Fund balance is a true statement of what the PI has available to spend.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72943"/>
            <a:ext cx="10344187" cy="187154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080702" y="5307980"/>
            <a:ext cx="1273098" cy="579864"/>
          </a:xfrm>
          <a:prstGeom prst="ellipse">
            <a:avLst/>
          </a:prstGeom>
          <a:solidFill>
            <a:srgbClr val="FF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Salary Expense – Current State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7629" y="2003502"/>
            <a:ext cx="743414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Sponsor paying $10,000 per patient x 10 patients = $100,000 potential revenue: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rgbClr val="FFFFFF"/>
                </a:solidFill>
              </a:rPr>
              <a:t>	</a:t>
            </a:r>
            <a:r>
              <a:rPr lang="en-US" sz="2400" kern="0" dirty="0" smtClean="0">
                <a:solidFill>
                  <a:srgbClr val="FFFFFF"/>
                </a:solidFill>
              </a:rPr>
              <a:t>	</a:t>
            </a: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Study Budget (2 years)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		PI Salary  (2%)					$   8,000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		Coordinator Salary (25%)		$ 30,000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	Non-Salary Expenses 			$ 25,000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	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Indirects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@ 30%				</a:t>
            </a: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$ 23,077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	Total Expense					$ 86,077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	Residual Balance				$ 13,923	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1580" y="2483005"/>
            <a:ext cx="3694771" cy="193899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Budgets and effort are based on 100% enrollment.</a:t>
            </a:r>
          </a:p>
          <a:p>
            <a:endParaRPr lang="en-US" sz="2400" dirty="0" smtClean="0"/>
          </a:p>
          <a:p>
            <a:r>
              <a:rPr lang="en-US" sz="2400" dirty="0" smtClean="0"/>
              <a:t>80% of our studies enroll less than 50%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106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Salary Expense – Current State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9668" y="1925673"/>
            <a:ext cx="5917581" cy="1200329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Study Budget (2 years)</a:t>
            </a:r>
          </a:p>
          <a:p>
            <a:r>
              <a:rPr lang="en-US" sz="2400" dirty="0" smtClean="0">
                <a:solidFill>
                  <a:srgbClr val="3333FF"/>
                </a:solidFill>
              </a:rPr>
              <a:t>PI Salary  (2%)				$   8,000 </a:t>
            </a:r>
          </a:p>
          <a:p>
            <a:r>
              <a:rPr lang="en-US" sz="2400" dirty="0" smtClean="0">
                <a:solidFill>
                  <a:srgbClr val="3333FF"/>
                </a:solidFill>
              </a:rPr>
              <a:t>Coordinator Salary (25%)		$ 30,000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649" y="3216029"/>
            <a:ext cx="6997389" cy="26522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025" y="3517774"/>
            <a:ext cx="3174380" cy="2716128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FFFFFF"/>
                </a:solidFill>
              </a:rPr>
              <a:t>Burdensome to department admins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solidFill>
                  <a:srgbClr val="FFFFFF"/>
                </a:solidFill>
              </a:rPr>
              <a:t>Either don’t charge salary at all or, 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solidFill>
                  <a:srgbClr val="FFFFFF"/>
                </a:solidFill>
              </a:rPr>
              <a:t>Move staff around in bulk to wherever the money is.</a:t>
            </a:r>
          </a:p>
          <a:p>
            <a:pPr lvl="1"/>
            <a:endParaRPr lang="en-US" sz="1050" dirty="0">
              <a:solidFill>
                <a:srgbClr val="FFFFFF"/>
              </a:solidFill>
            </a:endParaRPr>
          </a:p>
          <a:p>
            <a:pPr marL="342900" lvl="1" indent="-342900">
              <a:buFontTx/>
              <a:buChar char="-"/>
            </a:pPr>
            <a:r>
              <a:rPr lang="en-US" sz="2000" dirty="0">
                <a:solidFill>
                  <a:srgbClr val="FFFFFF"/>
                </a:solidFill>
              </a:rPr>
              <a:t>Misstates effort reports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54013" y="1991693"/>
            <a:ext cx="1747025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$60,000 TOTAL REVENUE RECEIVED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46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1900"/>
          </a:xfrm>
        </p:spPr>
        <p:txBody>
          <a:bodyPr/>
          <a:lstStyle/>
          <a:p>
            <a:r>
              <a:rPr lang="en-US" dirty="0" smtClean="0"/>
              <a:t>Salary Expense – New process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74166" y="1809504"/>
            <a:ext cx="62484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Study </a:t>
            </a:r>
            <a:r>
              <a:rPr lang="en-US" sz="2000" u="sng" dirty="0"/>
              <a:t>Budget (2 years)</a:t>
            </a:r>
          </a:p>
          <a:p>
            <a:r>
              <a:rPr lang="en-US" sz="2000" dirty="0"/>
              <a:t>PI salary  </a:t>
            </a:r>
            <a:r>
              <a:rPr lang="en-US" sz="2000" strike="sngStrike" dirty="0"/>
              <a:t>(2%)	</a:t>
            </a:r>
            <a:r>
              <a:rPr lang="en-US" sz="2000" dirty="0"/>
              <a:t>		</a:t>
            </a:r>
            <a:r>
              <a:rPr lang="en-US" sz="2000" dirty="0" smtClean="0"/>
              <a:t>       $   </a:t>
            </a:r>
            <a:r>
              <a:rPr lang="en-US" sz="2000" dirty="0"/>
              <a:t>8,000</a:t>
            </a:r>
          </a:p>
          <a:p>
            <a:r>
              <a:rPr lang="en-US" sz="2000" dirty="0"/>
              <a:t>Coordinator Salary </a:t>
            </a:r>
            <a:r>
              <a:rPr lang="en-US" sz="2000" strike="sngStrike" dirty="0"/>
              <a:t>(25%)</a:t>
            </a:r>
            <a:r>
              <a:rPr lang="en-US" sz="2000" dirty="0"/>
              <a:t>		        $ 30,000</a:t>
            </a:r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460166" y="3679466"/>
            <a:ext cx="16764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37985" y="2274533"/>
            <a:ext cx="1905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298366" y="3679466"/>
            <a:ext cx="0" cy="89345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66415" y="2264558"/>
            <a:ext cx="0" cy="66124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45866" y="3292568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Clinical Trial Project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17539" y="1679783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FFFF"/>
                </a:solidFill>
              </a:rPr>
              <a:t>Dept</a:t>
            </a:r>
            <a:r>
              <a:rPr lang="en-US" sz="1600" dirty="0">
                <a:solidFill>
                  <a:srgbClr val="FFFFFF"/>
                </a:solidFill>
              </a:rPr>
              <a:t> Project             CT study team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207" y="2410860"/>
            <a:ext cx="1537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SC </a:t>
            </a:r>
            <a:r>
              <a:rPr lang="en-US" sz="1600" dirty="0" err="1">
                <a:solidFill>
                  <a:srgbClr val="FFFFFF"/>
                </a:solidFill>
              </a:rPr>
              <a:t>sal</a:t>
            </a:r>
            <a:r>
              <a:rPr lang="en-US" sz="1600" dirty="0">
                <a:solidFill>
                  <a:srgbClr val="FFFFFF"/>
                </a:solidFill>
              </a:rPr>
              <a:t>   $60,000</a:t>
            </a:r>
          </a:p>
          <a:p>
            <a:r>
              <a:rPr lang="en-US" sz="1600" dirty="0">
                <a:solidFill>
                  <a:srgbClr val="FFFFFF"/>
                </a:solidFill>
              </a:rPr>
              <a:t>RN </a:t>
            </a:r>
            <a:r>
              <a:rPr lang="en-US" sz="1600" dirty="0" err="1">
                <a:solidFill>
                  <a:srgbClr val="FFFFFF"/>
                </a:solidFill>
              </a:rPr>
              <a:t>sal</a:t>
            </a:r>
            <a:r>
              <a:rPr lang="en-US" sz="1600" dirty="0">
                <a:solidFill>
                  <a:srgbClr val="FFFFFF"/>
                </a:solidFill>
              </a:rPr>
              <a:t>  $80,000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1999" y="3755143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$10,000 rev received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64817" y="3803488"/>
            <a:ext cx="156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10% PI  $   800</a:t>
            </a:r>
          </a:p>
          <a:p>
            <a:r>
              <a:rPr lang="en-US" sz="1600" dirty="0">
                <a:solidFill>
                  <a:srgbClr val="FFFFFF"/>
                </a:solidFill>
              </a:rPr>
              <a:t>10% SC $3,000</a:t>
            </a:r>
          </a:p>
          <a:p>
            <a:r>
              <a:rPr lang="en-US" sz="1600" dirty="0">
                <a:solidFill>
                  <a:srgbClr val="FFFFFF"/>
                </a:solidFill>
              </a:rPr>
              <a:t>IDC        $2,308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3031" y="2364694"/>
            <a:ext cx="158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SC</a:t>
            </a:r>
            <a:r>
              <a:rPr lang="en-US" sz="1600" dirty="0"/>
              <a:t>  </a:t>
            </a:r>
            <a:r>
              <a:rPr lang="en-US" sz="1600" dirty="0">
                <a:solidFill>
                  <a:srgbClr val="FFFFFF"/>
                </a:solidFill>
              </a:rPr>
              <a:t>credit $3,000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2015" y="3880432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FFFF"/>
                </a:solidFill>
              </a:rPr>
              <a:t>Dept</a:t>
            </a:r>
            <a:r>
              <a:rPr lang="en-US" sz="1600" dirty="0">
                <a:solidFill>
                  <a:srgbClr val="FFFFFF"/>
                </a:solidFill>
              </a:rPr>
              <a:t> Faculty Salary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266415" y="4262779"/>
            <a:ext cx="0" cy="66124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85154" y="4258117"/>
            <a:ext cx="1905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6390" y="4403648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PI Sal  $200,000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04785" y="4382499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PI credit  $  800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45866" y="5094016"/>
            <a:ext cx="31623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60% of revenue received = 60% of budgeted salary charged.</a:t>
            </a:r>
          </a:p>
        </p:txBody>
      </p:sp>
    </p:spTree>
    <p:extLst>
      <p:ext uri="{BB962C8B-B14F-4D97-AF65-F5344CB8AC3E}">
        <p14:creationId xmlns:p14="http://schemas.microsoft.com/office/powerpoint/2010/main" val="198830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1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3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4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6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3" grpId="0"/>
      <p:bldP spid="7" grpId="0"/>
      <p:bldP spid="16" grpId="0"/>
      <p:bldP spid="9" grpId="0"/>
      <p:bldP spid="19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Salary Expense – New Process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76800" y="2196657"/>
            <a:ext cx="1905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67400" y="2226765"/>
            <a:ext cx="0" cy="270868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43500" y="150326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Dept</a:t>
            </a:r>
            <a:r>
              <a:rPr lang="en-US" dirty="0">
                <a:solidFill>
                  <a:srgbClr val="FFFFFF"/>
                </a:solidFill>
              </a:rPr>
              <a:t> Project             CT study team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53753" y="2431135"/>
            <a:ext cx="1537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SC </a:t>
            </a:r>
            <a:r>
              <a:rPr lang="en-US" sz="1600" dirty="0" err="1">
                <a:solidFill>
                  <a:srgbClr val="FFFFFF"/>
                </a:solidFill>
              </a:rPr>
              <a:t>sal</a:t>
            </a:r>
            <a:r>
              <a:rPr lang="en-US" sz="1600" dirty="0">
                <a:solidFill>
                  <a:srgbClr val="FFFFFF"/>
                </a:solidFill>
              </a:rPr>
              <a:t>   $60,000</a:t>
            </a:r>
          </a:p>
          <a:p>
            <a:r>
              <a:rPr lang="en-US" sz="1600" dirty="0">
                <a:solidFill>
                  <a:srgbClr val="FFFFFF"/>
                </a:solidFill>
              </a:rPr>
              <a:t>RN </a:t>
            </a:r>
            <a:r>
              <a:rPr lang="en-US" sz="1600" dirty="0" err="1">
                <a:solidFill>
                  <a:srgbClr val="FFFFFF"/>
                </a:solidFill>
              </a:rPr>
              <a:t>sal</a:t>
            </a:r>
            <a:r>
              <a:rPr lang="en-US" sz="1600" dirty="0">
                <a:solidFill>
                  <a:srgbClr val="FFFFFF"/>
                </a:solidFill>
              </a:rPr>
              <a:t>  $80,000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7900" y="2226765"/>
            <a:ext cx="209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SC  credit $3,000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0800" y="2654877"/>
            <a:ext cx="2514600" cy="147732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Credits for salaries charged to studies will post each month based on study revenue is received.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764206" y="4381447"/>
            <a:ext cx="2246194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28130" y="4566113"/>
            <a:ext cx="149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$140,000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57900" y="4566113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$ 130,000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8749" y="4381447"/>
            <a:ext cx="2133600" cy="92333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True up each half against contract residual accounts</a:t>
            </a:r>
          </a:p>
        </p:txBody>
      </p:sp>
    </p:spTree>
    <p:extLst>
      <p:ext uri="{BB962C8B-B14F-4D97-AF65-F5344CB8AC3E}">
        <p14:creationId xmlns:p14="http://schemas.microsoft.com/office/powerpoint/2010/main" val="21005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Salary Expense – New Process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53399" y="3696629"/>
            <a:ext cx="6885412" cy="304698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/>
              <a:t>Benefits:</a:t>
            </a:r>
          </a:p>
          <a:p>
            <a:pPr marL="342900" lvl="1" indent="-342900">
              <a:buFontTx/>
              <a:buChar char="-"/>
            </a:pPr>
            <a:r>
              <a:rPr lang="en-US" sz="2400" dirty="0"/>
              <a:t>Properly assesses salary/fringe expenses to studies</a:t>
            </a:r>
          </a:p>
          <a:p>
            <a:pPr marL="342900" lvl="1" indent="-342900">
              <a:buFontTx/>
              <a:buChar char="-"/>
            </a:pPr>
            <a:r>
              <a:rPr lang="en-US" sz="2400" dirty="0"/>
              <a:t>Eliminates effort reporting on industry clinical trials</a:t>
            </a:r>
          </a:p>
          <a:p>
            <a:pPr marL="342900" lvl="1" indent="-342900">
              <a:buFontTx/>
              <a:buChar char="-"/>
            </a:pPr>
            <a:r>
              <a:rPr lang="en-US" sz="2400" dirty="0"/>
              <a:t>Eliminates need to move study staff payroll around</a:t>
            </a:r>
          </a:p>
          <a:p>
            <a:pPr marL="342900" lvl="1" indent="-342900">
              <a:buFontTx/>
              <a:buChar char="-"/>
            </a:pPr>
            <a:r>
              <a:rPr lang="en-US" sz="2400" dirty="0"/>
              <a:t>Simplifies study close and balance transfer</a:t>
            </a:r>
          </a:p>
          <a:p>
            <a:pPr marL="342900" lvl="1" indent="-342900">
              <a:buFontTx/>
              <a:buChar char="-"/>
            </a:pPr>
            <a:r>
              <a:rPr lang="en-US" sz="2400" dirty="0"/>
              <a:t>Quick and easy view of who is fully covered and who is not</a:t>
            </a:r>
          </a:p>
          <a:p>
            <a:pPr marL="342900" lvl="1" indent="-342900">
              <a:buFontTx/>
              <a:buChar char="-"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412" y="1478743"/>
            <a:ext cx="75651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Trial Accounting Changes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0848" y="1923586"/>
            <a:ext cx="1033346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</a:rPr>
              <a:t>Industry Sponsored Clinical Trials Only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</a:rPr>
              <a:t>Both go into effect 9/1/18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</a:rPr>
              <a:t>IDC will be manually recalculated for all revenue received through 8/31/18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</a:rPr>
              <a:t>First year will involve addressing “bumps along the way” and maintaining communication.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rgbClr val="FFFFFF"/>
              </a:solidFill>
            </a:endParaRPr>
          </a:p>
          <a:p>
            <a:endParaRPr lang="en-US" sz="3600" dirty="0" smtClean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 Website Preview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Amaris Ogu, Asst. Director, Systems &amp; Reporting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InfoEd Grants Management System Update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Kathy Kreidler, Associate VP, Sponsored Projects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InfoEd Global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InfoEd Global is the world’s leading provider of software to support Electronic Research Administration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27 year history – eRA is all they do</a:t>
            </a:r>
          </a:p>
          <a:p>
            <a:pPr lvl="1"/>
            <a:r>
              <a:rPr lang="en-US" dirty="0" smtClean="0"/>
              <a:t>Based in Albany, New York</a:t>
            </a:r>
            <a:endParaRPr lang="en-US" dirty="0"/>
          </a:p>
          <a:p>
            <a:pPr marL="228600" lvl="1"/>
            <a:r>
              <a:rPr lang="en-US" sz="2800" dirty="0" smtClean="0"/>
              <a:t>Five Modules will be implemented: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Proposal Development/SPIN Opportunity Database (S2S with Grants.gov)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Proposal Tracking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Award Tracking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Subawards and Contracts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Financial Tracking</a:t>
            </a:r>
          </a:p>
        </p:txBody>
      </p:sp>
    </p:spTree>
    <p:extLst>
      <p:ext uri="{BB962C8B-B14F-4D97-AF65-F5344CB8AC3E}">
        <p14:creationId xmlns:p14="http://schemas.microsoft.com/office/powerpoint/2010/main" val="25894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3437" y="269875"/>
            <a:ext cx="10515600" cy="1325563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599" y="1866900"/>
            <a:ext cx="867727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3200" dirty="0" smtClean="0"/>
              <a:t>Introductions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3200" dirty="0" smtClean="0"/>
              <a:t>Review of </a:t>
            </a:r>
            <a:r>
              <a:rPr lang="en-US" sz="3200" dirty="0" err="1" smtClean="0"/>
              <a:t>Biosketch</a:t>
            </a:r>
            <a:r>
              <a:rPr lang="en-US" sz="3200" dirty="0" smtClean="0"/>
              <a:t> Format and Common Errors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3200" dirty="0"/>
              <a:t>R</a:t>
            </a:r>
            <a:r>
              <a:rPr lang="en-US" sz="3200" dirty="0" smtClean="0"/>
              <a:t>eview of the NIH Human Subjects Attachment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3200" dirty="0" smtClean="0"/>
              <a:t>Clinical Trial Account Changes for 9/1/18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3200" dirty="0" smtClean="0"/>
              <a:t>Preview the new SPA website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3200" dirty="0" smtClean="0"/>
              <a:t>InfoEd – Grants Management System Update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75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38" y="416312"/>
            <a:ext cx="941538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82" y="442481"/>
            <a:ext cx="10932069" cy="54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7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InfoEd Global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Target go-live is 8/20/2019</a:t>
            </a:r>
          </a:p>
          <a:p>
            <a:r>
              <a:rPr lang="en-US" smtClean="0"/>
              <a:t>Project Team working on:</a:t>
            </a:r>
          </a:p>
          <a:p>
            <a:pPr lvl="1"/>
            <a:r>
              <a:rPr lang="en-US" smtClean="0"/>
              <a:t>System design via weekly calls with InfoEd Team</a:t>
            </a:r>
          </a:p>
          <a:p>
            <a:pPr lvl="2"/>
            <a:r>
              <a:rPr lang="en-US" smtClean="0"/>
              <a:t>Organizational Hierarchy </a:t>
            </a:r>
          </a:p>
          <a:p>
            <a:pPr lvl="1"/>
            <a:r>
              <a:rPr lang="en-US" smtClean="0"/>
              <a:t>Full Communication Plan Drafted (Finalize by 8/31/18)</a:t>
            </a:r>
          </a:p>
          <a:p>
            <a:pPr lvl="2"/>
            <a:r>
              <a:rPr lang="en-US" smtClean="0"/>
              <a:t>Sneak Peaks</a:t>
            </a:r>
          </a:p>
          <a:p>
            <a:pPr lvl="1"/>
            <a:r>
              <a:rPr lang="en-US" smtClean="0"/>
              <a:t>Training Plan – Being Drafted </a:t>
            </a:r>
          </a:p>
          <a:p>
            <a:pPr lvl="1"/>
            <a:r>
              <a:rPr lang="en-US" smtClean="0"/>
              <a:t>Reports – Reviewing available widgets and “wish list” of reports</a:t>
            </a:r>
          </a:p>
          <a:p>
            <a:pPr lvl="1"/>
            <a:r>
              <a:rPr lang="en-US" smtClean="0"/>
              <a:t>Single Sign On Interface  (6-8 weeks)</a:t>
            </a:r>
          </a:p>
          <a:p>
            <a:pPr lvl="1"/>
            <a:r>
              <a:rPr lang="en-US" smtClean="0"/>
              <a:t>Document Storage – process and file naming convention</a:t>
            </a:r>
          </a:p>
          <a:p>
            <a:pPr lvl="1"/>
            <a:endParaRPr lang="en-US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875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Meeting:  Nov 14, 2018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BioSketches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Carmen Martinez, Director Grants &amp; Contracts</a:t>
            </a:r>
          </a:p>
        </p:txBody>
      </p:sp>
    </p:spTree>
    <p:extLst>
      <p:ext uri="{BB962C8B-B14F-4D97-AF65-F5344CB8AC3E}">
        <p14:creationId xmlns:p14="http://schemas.microsoft.com/office/powerpoint/2010/main" val="109899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Changes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29" y="1906769"/>
            <a:ext cx="6951341" cy="338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Requirements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Biosketch</a:t>
            </a:r>
            <a:r>
              <a:rPr lang="en-US" dirty="0" smtClean="0"/>
              <a:t> format includes 4 major sections:</a:t>
            </a:r>
          </a:p>
          <a:p>
            <a:pPr marL="514350" indent="-514350">
              <a:buAutoNum type="arabicPeriod"/>
            </a:pPr>
            <a:r>
              <a:rPr lang="en-US" dirty="0" smtClean="0"/>
              <a:t>Personal Statement (</a:t>
            </a:r>
            <a:r>
              <a:rPr lang="en-US" dirty="0"/>
              <a:t>updated) </a:t>
            </a:r>
            <a:endParaRPr lang="en-US" dirty="0" smtClean="0"/>
          </a:p>
          <a:p>
            <a:pPr lvl="1"/>
            <a:r>
              <a:rPr lang="en-US" dirty="0" smtClean="0"/>
              <a:t>Include up </a:t>
            </a:r>
            <a:r>
              <a:rPr lang="en-US" dirty="0"/>
              <a:t>to four </a:t>
            </a:r>
            <a:r>
              <a:rPr lang="en-US" dirty="0" smtClean="0"/>
              <a:t>publications and/or research products that highlight experience </a:t>
            </a:r>
            <a:r>
              <a:rPr lang="en-US" dirty="0"/>
              <a:t>and qualifications for the project. </a:t>
            </a:r>
            <a:endParaRPr lang="en-US" dirty="0" smtClean="0"/>
          </a:p>
          <a:p>
            <a:pPr lvl="1"/>
            <a:r>
              <a:rPr lang="en-US" dirty="0" smtClean="0"/>
              <a:t>May </a:t>
            </a:r>
            <a:r>
              <a:rPr lang="en-US" dirty="0"/>
              <a:t>include a description of factors e.g. family care responsibilities, illness, disability, active duty military service to explain impediments to past </a:t>
            </a:r>
            <a:r>
              <a:rPr lang="en-US" dirty="0" smtClean="0"/>
              <a:t>productivity</a:t>
            </a:r>
          </a:p>
          <a:p>
            <a:pPr lvl="1"/>
            <a:endParaRPr lang="en-US" sz="1800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Positions </a:t>
            </a:r>
            <a:r>
              <a:rPr lang="en-US" dirty="0"/>
              <a:t>and Honors (unchanged)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9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US" dirty="0" smtClean="0"/>
              <a:t>Contributions to Science (new, required)</a:t>
            </a:r>
          </a:p>
          <a:p>
            <a:pPr lvl="1"/>
            <a:r>
              <a:rPr lang="en-US" dirty="0" smtClean="0"/>
              <a:t>Up </a:t>
            </a:r>
            <a:r>
              <a:rPr lang="en-US" dirty="0"/>
              <a:t>to </a:t>
            </a:r>
            <a:r>
              <a:rPr lang="en-US" u="sng" dirty="0"/>
              <a:t>five</a:t>
            </a:r>
            <a:r>
              <a:rPr lang="en-US" dirty="0"/>
              <a:t> contributions to science</a:t>
            </a:r>
          </a:p>
          <a:p>
            <a:pPr lvl="1"/>
            <a:r>
              <a:rPr lang="en-US" dirty="0" smtClean="0"/>
              <a:t>Up </a:t>
            </a:r>
            <a:r>
              <a:rPr lang="en-US" dirty="0"/>
              <a:t>to </a:t>
            </a:r>
            <a:r>
              <a:rPr lang="en-US" u="sng" dirty="0"/>
              <a:t>four</a:t>
            </a:r>
            <a:r>
              <a:rPr lang="en-US" dirty="0"/>
              <a:t> references for each contribution </a:t>
            </a:r>
            <a:endParaRPr lang="en-US" dirty="0" smtClean="0"/>
          </a:p>
          <a:p>
            <a:pPr lvl="1"/>
            <a:r>
              <a:rPr lang="en-US" dirty="0"/>
              <a:t>Link to a full list of their published </a:t>
            </a:r>
            <a:r>
              <a:rPr lang="en-US" dirty="0" smtClean="0"/>
              <a:t>work (optional); must have a .</a:t>
            </a:r>
            <a:r>
              <a:rPr lang="en-US" dirty="0" err="1" smtClean="0"/>
              <a:t>gov</a:t>
            </a:r>
            <a:r>
              <a:rPr lang="en-US" dirty="0" smtClean="0"/>
              <a:t> </a:t>
            </a:r>
            <a:r>
              <a:rPr lang="en-US" dirty="0" err="1" smtClean="0"/>
              <a:t>url</a:t>
            </a:r>
            <a:endParaRPr lang="en-US" dirty="0"/>
          </a:p>
          <a:p>
            <a:pPr lvl="1"/>
            <a:endParaRPr lang="en-US" sz="1800" dirty="0" smtClean="0"/>
          </a:p>
          <a:p>
            <a:pPr marL="514350" indent="-514350">
              <a:buFont typeface="Arial" panose="020B0604020202020204" pitchFamily="34" charset="0"/>
              <a:buAutoNum type="arabicPeriod" startAt="3"/>
            </a:pPr>
            <a:r>
              <a:rPr lang="en-US" dirty="0" smtClean="0"/>
              <a:t>Research </a:t>
            </a:r>
            <a:r>
              <a:rPr lang="en-US" dirty="0"/>
              <a:t>Support (unchanged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Current and Completed research support only</a:t>
            </a:r>
          </a:p>
          <a:p>
            <a:pPr lvl="1"/>
            <a:r>
              <a:rPr lang="en-US" dirty="0" smtClean="0"/>
              <a:t>Completed research within 3 years</a:t>
            </a:r>
          </a:p>
          <a:p>
            <a:pPr lvl="1"/>
            <a:r>
              <a:rPr lang="en-US" dirty="0" smtClean="0"/>
              <a:t>DO NOT list Pending support, % Effort, Direct Costs 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Too many citations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Using links/URLs  outside of </a:t>
            </a:r>
            <a:r>
              <a:rPr lang="en-US" sz="2200" dirty="0" smtClean="0"/>
              <a:t>Bibliography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Broken Bibliography link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Page Numbers/Footers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Including Direct Costs, Effort, and Expired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Projects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530" y="560931"/>
            <a:ext cx="4223256" cy="54902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735" y="4422532"/>
            <a:ext cx="3549832" cy="14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2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Human Subjects Attachment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Carmen Martinez, Director, Grants &amp; Contracts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Audrey Williams, Senior Coordinator, IRB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V20181">
      <a:dk1>
        <a:srgbClr val="007EA3"/>
      </a:dk1>
      <a:lt1>
        <a:srgbClr val="A6BCC6"/>
      </a:lt1>
      <a:dk2>
        <a:srgbClr val="412D5D"/>
      </a:dk2>
      <a:lt2>
        <a:srgbClr val="BAC7C3"/>
      </a:lt2>
      <a:accent1>
        <a:srgbClr val="8991C8"/>
      </a:accent1>
      <a:accent2>
        <a:srgbClr val="BD4F19"/>
      </a:accent2>
      <a:accent3>
        <a:srgbClr val="CE8E0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Template</Template>
  <TotalTime>1122</TotalTime>
  <Words>918</Words>
  <Application>Microsoft Office PowerPoint</Application>
  <PresentationFormat>Widescreen</PresentationFormat>
  <Paragraphs>210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AURA</vt:lpstr>
      <vt:lpstr>PowerPoint Presentation</vt:lpstr>
      <vt:lpstr>Agenda</vt:lpstr>
      <vt:lpstr>BioSketches</vt:lpstr>
      <vt:lpstr>Summary of Changes</vt:lpstr>
      <vt:lpstr>New Requirements </vt:lpstr>
      <vt:lpstr>New Requirements</vt:lpstr>
      <vt:lpstr>Common Errors</vt:lpstr>
      <vt:lpstr>NIH Human Subjects Attachment</vt:lpstr>
      <vt:lpstr>Gathering Data</vt:lpstr>
      <vt:lpstr>Human Subjects and Clinical Trial Information Form</vt:lpstr>
      <vt:lpstr>Human Subjects and Clinical Trial Information Form</vt:lpstr>
      <vt:lpstr>Human Subjects and Clinical Trial Information Form</vt:lpstr>
      <vt:lpstr>Human Subjects and Clinical Trial Information Form</vt:lpstr>
      <vt:lpstr>Human Subjects and Clinical Trial Information Form</vt:lpstr>
      <vt:lpstr>Clinical Trial Accounting Changes</vt:lpstr>
      <vt:lpstr>Indirect Costs – Current State</vt:lpstr>
      <vt:lpstr>Indirect Costs – Current State</vt:lpstr>
      <vt:lpstr>Indirect Costs – Future State</vt:lpstr>
      <vt:lpstr>Indirect Costs – Future State</vt:lpstr>
      <vt:lpstr>Salary Expense – Current State</vt:lpstr>
      <vt:lpstr>Salary Expense – Current State</vt:lpstr>
      <vt:lpstr>Salary Expense – New process</vt:lpstr>
      <vt:lpstr>Salary Expense – New Process</vt:lpstr>
      <vt:lpstr>Salary Expense – New Process</vt:lpstr>
      <vt:lpstr>Clinical Trial Accounting Changes</vt:lpstr>
      <vt:lpstr>SPA Website Preview</vt:lpstr>
      <vt:lpstr>InfoEd Grants Management System Update</vt:lpstr>
      <vt:lpstr>InfoEd Global</vt:lpstr>
      <vt:lpstr>PowerPoint Presentation</vt:lpstr>
      <vt:lpstr>PowerPoint Presentation</vt:lpstr>
      <vt:lpstr>InfoEd Global</vt:lpstr>
      <vt:lpstr>Next Meeting:  Nov 14, 2018  THANKS!</vt:lpstr>
    </vt:vector>
  </TitlesOfParts>
  <Company>UTHealth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Valenta, John A</dc:creator>
  <cp:lastModifiedBy>Martinez, Carmen</cp:lastModifiedBy>
  <cp:revision>37</cp:revision>
  <dcterms:created xsi:type="dcterms:W3CDTF">2018-07-09T18:24:28Z</dcterms:created>
  <dcterms:modified xsi:type="dcterms:W3CDTF">2018-08-22T12:58:14Z</dcterms:modified>
</cp:coreProperties>
</file>